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11.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11.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11.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11.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11.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11.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11.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11.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11.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11.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11.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11.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11.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11.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1.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11.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1.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1.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1.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1.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1.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1.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1.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1.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1.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1.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1.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1.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1.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1.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1.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1.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1.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1.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1.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1.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1.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11.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1.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1.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1.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11.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11.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11.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11.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11.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11.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3</c:v>
                </c:pt>
                <c:pt idx="2">
                  <c:v>4</c:v>
                </c:pt>
                <c:pt idx="3">
                  <c:v>39</c:v>
                </c:pt>
                <c:pt idx="4">
                  <c:v>1</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0.11252489855499981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0.10194599999999987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1.0643039999999999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0.10194599999999987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0.36567100000000075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0.53541300000000014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6.9137029999999999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9.1738173425300218E-2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0.10524999999999984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1.0987879999999999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0.1052489999999997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0.37751900000000038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0.73241499999999959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6.6346420000000004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1.269387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0.52010199999999962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0.1450010000000006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1.5137859999999996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0.1450010000000006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0.35713431179689969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7.8639279999999996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5.9754987089845004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0.36192329101549969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0.10839399999999966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1.1316160000000002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0.10839399999999966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0.38879700000000117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0.47320599999999935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6.5311820000000003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6.9602897557272998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0.37939724427269983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0.11044600000000049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1.1530440000000004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0.11044699999999885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0.39615900000000082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0.62115900000000046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7.5639890000000003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3.2780999999999949E-2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0.16101600000000005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4.4889999999998764E-2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0.4686470000000007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4.4890000000000541E-2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0.16101600000000005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0.10898599999999981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8.9645399999999995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6</c:v>
                </c:pt>
                <c:pt idx="1">
                  <c:v>35</c:v>
                </c:pt>
                <c:pt idx="2">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3.5730169475756002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0.34810205242439984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0.10268000000000033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1.0719620000000001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0.1026789999999993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0.36830199999999991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0.64205200000000051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4.673845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0.17981599999999975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0.39700000000000024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0.11067999999999945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1.1554880000000001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0.11068100000000047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0.3969990000000001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0.71443999999999974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6.2968270000000004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0.30221898525759983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0.16518899999999981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1.7245520000000001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0.16519000000000084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0.59251699999999907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0.55774700000000088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7.2429389999999998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0.69493899999999975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0.47478700000000007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0.1323679999999996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1.381894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0.13236700000000035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0.47478699999999918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0.20213000000000036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7.6762810000000004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1.0756270000000003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0.4623039999999996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0.12888699999999975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1.345561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0.12888700000000064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0.4623039999999996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0.73873200000000061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6.5710009999999999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The hospital and ward Q5. Were you ever prevented from sleeping at night by hospital lighting?</c:v>
                </c:pt>
                <c:pt idx="2">
                  <c:v>Leaving hospital Q46. After leaving hospital, did you get enough support from health or social care services to help you recover or manage your condition?</c:v>
                </c:pt>
                <c:pt idx="3">
                  <c:v>Admission to hospital Q3. How long do you feel you had to wait to get to a bed on a ward after you arrived at the hospital?</c:v>
                </c:pt>
                <c:pt idx="4">
                  <c:v>The hospital and ward Q5. Were you ever prevented from sleeping at night by noise from staff?</c:v>
                </c:pt>
              </c:strCache>
            </c:strRef>
          </c:cat>
          <c:val>
            <c:numRef>
              <c:f>Sheet1!$B$2:$B$6</c:f>
              <c:numCache>
                <c:formatCode>0.0</c:formatCode>
                <c:ptCount val="5"/>
                <c:pt idx="0">
                  <c:v>2.2000000000000002</c:v>
                </c:pt>
                <c:pt idx="1">
                  <c:v>8.5</c:v>
                </c:pt>
                <c:pt idx="2">
                  <c:v>6.6</c:v>
                </c:pt>
                <c:pt idx="3">
                  <c:v>7.1</c:v>
                </c:pt>
                <c:pt idx="4">
                  <c:v>8.4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The hospital and ward Q5. Were you ever prevented from sleeping at night by hospital lighting?</c:v>
                </c:pt>
                <c:pt idx="2">
                  <c:v>Leaving hospital Q46. After leaving hospital, did you get enough support from health or social care services to help you recover or manage your condition?</c:v>
                </c:pt>
                <c:pt idx="3">
                  <c:v>Admission to hospital Q3. How long do you feel you had to wait to get to a bed on a ward after you arrived at the hospital?</c:v>
                </c:pt>
                <c:pt idx="4">
                  <c:v>The hospital and ward Q5. Were you ever prevented from sleeping at night by noise from staff?</c:v>
                </c:pt>
              </c:strCache>
            </c:strRef>
          </c:cat>
          <c:val>
            <c:numRef>
              <c:f>Sheet1!$C$2:$C$6</c:f>
              <c:numCache>
                <c:formatCode>0.0</c:formatCode>
                <c:ptCount val="5"/>
                <c:pt idx="0">
                  <c:v>1.4</c:v>
                </c:pt>
                <c:pt idx="1">
                  <c:v>8.1</c:v>
                </c:pt>
                <c:pt idx="2">
                  <c:v>6.2</c:v>
                </c:pt>
                <c:pt idx="3">
                  <c:v>6.8</c:v>
                </c:pt>
                <c:pt idx="4">
                  <c:v>8.1</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Your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Your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Your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Your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Your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Your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Your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Your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0.11004155719059999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1.5404749999999998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0.14755800000000008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0.52927200000000019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0.61622500000000002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2.1845249999999998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Your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Your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Your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Your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Your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Your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Your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Your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9.0054440024779794</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Q12. How would you rate the hospital food?</c:v>
                </c:pt>
                <c:pt idx="2">
                  <c:v>Your care and treatment Q27. Were you able to discuss your condition or treatment with hospital staff without being overheard?</c:v>
                </c:pt>
                <c:pt idx="3">
                  <c:v>Your care and treatment Q26. Did you feel able to talk to members of hospital staff about your worries and fears?</c:v>
                </c:pt>
                <c:pt idx="4">
                  <c:v>Admission to hospital Q2. How did you feel about the length of time you were on the waiting list before your admission to hospital?</c:v>
                </c:pt>
              </c:strCache>
            </c:strRef>
          </c:cat>
          <c:val>
            <c:numRef>
              <c:f>Sheet1!$B$2:$B$6</c:f>
              <c:numCache>
                <c:formatCode>0.0</c:formatCode>
                <c:ptCount val="5"/>
                <c:pt idx="0">
                  <c:v>5</c:v>
                </c:pt>
                <c:pt idx="1">
                  <c:v>6.2</c:v>
                </c:pt>
                <c:pt idx="2">
                  <c:v>5.5</c:v>
                </c:pt>
                <c:pt idx="3">
                  <c:v>6.9</c:v>
                </c:pt>
                <c:pt idx="4">
                  <c:v>6.8</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Q12. How would you rate the hospital food?</c:v>
                </c:pt>
                <c:pt idx="2">
                  <c:v>Your care and treatment Q27. Were you able to discuss your condition or treatment with hospital staff without being overheard?</c:v>
                </c:pt>
                <c:pt idx="3">
                  <c:v>Your care and treatment Q26. Did you feel able to talk to members of hospital staff about your worries and fears?</c:v>
                </c:pt>
                <c:pt idx="4">
                  <c:v>Admission to hospital Q2. How did you feel about the length of time you were on the waiting list before your admission to hospital?</c:v>
                </c:pt>
              </c:strCache>
            </c:strRef>
          </c:cat>
          <c:val>
            <c:numRef>
              <c:f>Sheet1!$C$2:$C$6</c:f>
              <c:numCache>
                <c:formatCode>0.0</c:formatCode>
                <c:ptCount val="5"/>
                <c:pt idx="0">
                  <c:v>5.9</c:v>
                </c:pt>
                <c:pt idx="1">
                  <c:v>7</c:v>
                </c:pt>
                <c:pt idx="2">
                  <c:v>6.3</c:v>
                </c:pt>
                <c:pt idx="3">
                  <c:v>7.6</c:v>
                </c:pt>
                <c:pt idx="4">
                  <c:v>7.5</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0.19144100000000108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0.24509999999999899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6.8331999999999837E-2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0.71337500000000098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6.8331999999999837E-2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0.24509899999999973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1.8900000000000361E-2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9.0054440000000007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Your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Your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Your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Your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Your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Your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Your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Your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7.90567228167337</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0.22563902827430038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8.786299999999958E-2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0.91728200000000015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8.7863000000000469E-2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0.31515699999999924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0.39963600000000099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7.905672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Your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Your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Your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Your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Your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Your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Your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Your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6.9549005883787602</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0.46999544194089982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0.16960900000000034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1.7706999999999997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0.77798100000000048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0.7550650000000001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7.1371359999999999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0.15154665905420028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0.20165799999999923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2.1052720000000003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0.62533402339620103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6.7726649999999999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Your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Your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Your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Your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Your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Your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Your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Your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7.3080544141633004</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56.913200000000003</c:v>
                </c:pt>
                <c:pt idx="1">
                  <c:v>2.5722999999999998</c:v>
                </c:pt>
                <c:pt idx="2">
                  <c:v>9.0031999999999996</c:v>
                </c:pt>
                <c:pt idx="3">
                  <c:v>18.6495</c:v>
                </c:pt>
                <c:pt idx="4">
                  <c:v>1.9293</c:v>
                </c:pt>
                <c:pt idx="5">
                  <c:v>10.932499999999999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6.4167623368964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0.46738166310360008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0.13860399999999995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1.4470050000000008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0.63576199999999972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0.38370399999999982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7.3594929999999996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0.14056209710189993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2.111999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0.92793599999999987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1.4938000000000002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5.5777979999999996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2.6193000000000133E-2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0.33777100000000004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9.4167999999999807E-2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0.98310100000000045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0.4319399999999991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0.42257200000000061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8.3618260000000006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0.30204377540349991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9.2113000000000334E-2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0.96165099999999981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0.42251399999999961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0.32941700000000118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8.4917390000000008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0.31048909375560019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0.18097999999999992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1.8894139999999995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0.83014100000000113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0.56069799999999859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6.4363700000000001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1.7079000000000732E-2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0.2575409999999998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7.1799999999999642E-2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0.74958600000000075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7.1800999999998893E-2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0.25754000000000055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8.0379999999999896E-2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8.6389209999999999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0.18111702279209929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0.11663900000000016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1.2176989999999996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0.11663900000000105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0.418372999999999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0.1124130000000001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7.6073139999999997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6.9971368535800771E-2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1.5073029999999994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0.1443790000000007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0.46498229450799933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7.4022119999999996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25</c:v>
                </c:pt>
                <c:pt idx="1">
                  <c:v>0.66669999999999996</c:v>
                </c:pt>
                <c:pt idx="2">
                  <c:v>48.666699999999999</c:v>
                </c:pt>
                <c:pt idx="3">
                  <c:v>1.3332999999999999</c:v>
                </c:pt>
                <c:pt idx="4">
                  <c:v>3</c:v>
                </c:pt>
                <c:pt idx="5">
                  <c:v>12.666700000000001</c:v>
                </c:pt>
                <c:pt idx="6">
                  <c:v>0</c:v>
                </c:pt>
                <c:pt idx="7">
                  <c:v>3</c:v>
                </c:pt>
                <c:pt idx="8">
                  <c:v>5.6666999999999996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0.36315499999999989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0.45288499999999932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0.1262610000000004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1.318149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0.12626099999999951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0.45288600000000123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0.1874899999999986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7.6576719999999998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0.29948796031469982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0.12169000000000008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1.2704269999999998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0.12169100000000022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0.43648899999999902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0.61271500000000145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6.2131040000000004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0.1533440099297998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0.17807700000000004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1.8590900000000001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0.17807700000000004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0.63874099999999956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9.9662000000000361E-2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6.9041940000000004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0.34508353586260032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0.19989599999999985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2.0868880000000001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0.19989599999999985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0.71700799999999987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0.79913800000000101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5.0223180000000003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0.19909999999999961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0.2223190000000006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6.1980999999999398E-2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0.64706999999999937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6.1981000000001174E-2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0.17227282841039937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9.3317460000000008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0.71970000000000001</c:v>
                </c:pt>
                <c:pt idx="1">
                  <c:v>0.28029999999999999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0.71970000000000001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Your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Your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Your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Your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Your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Your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Your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Your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8.7453372520789703</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6.1009999999999565E-2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0.26175899999999963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7.2976999999999848E-2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0.76186600000000126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7.2976999999999848E-2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0.26175899999999963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0.14972099999999955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8.6152259999999998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0.17213117147079871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6.159700000000079E-2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0.64306599999999925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6.159700000000079E-2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0.22094300000000011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0.11987399999999937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9.110538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0.14117423587500078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8.5426000000000002E-2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0.89182999999999879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8.5426000000000002E-2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0.30641300000000093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5.7729000000000141E-2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8.5102469999999997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45.544600000000003</c:v>
                </c:pt>
                <c:pt idx="2">
                  <c:v>53.795400000000001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Your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Your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Your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Your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Your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Your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Your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Your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6.2321000000000737E-2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0.30571499999999929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8.5231000000000279E-2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0.88979999999999926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8.5231000000000279E-2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0.30571500000000107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0.11569099999999999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8.0804779999999994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8.2417688134871003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0.2375901865129002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7.68930000000001E-2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0.8027609999999985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7.6894000000001128E-2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0.19367303551539905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8.4591170000000009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7.6806054803167996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0.32278551968320102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9.5572999999999908E-2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0.99777100000000019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9.5572999999999908E-2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0.29331675194899987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8.0344200000000008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0.37195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0.38152299999999961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0.1063660000000004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1.1104419999999999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0.10636599999999952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0.38152299999999961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0.67992700000000106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7.1667319999999997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Your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Your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Your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Your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Your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Your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Your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Your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7.6667919084007403</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0.29130699999999976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0.33109799999999989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9.2308000000000057E-2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0.96367899999999906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9.2308000000000945E-2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0.33109900000000003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0.11206899999999997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7.7268970000000001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0.14458170072940035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9.6692E-2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1.009449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9.6692E-2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0.34682400000000069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0.53559399999999968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6.9807579999999998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7.9060467603799367E-2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7.1570000000001244E-2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0.74717399999999934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7.1569000000000216E-2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0.25671200000000027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0.19323699999999988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8.6617519999999999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3.03059999999995E-2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0.43390600000000035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0.1209699999999998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1.2629069999999993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0.12097000000000158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0.43390599999999857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0.4143460000000001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6.8982250000000001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6.970602761539979E-2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0.15724699999999991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1.6416370000000002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0.15724699999999991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0.56402899999999967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1.4676320000000009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5.545007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5089918933341132"/>
                  <c:y val="-0.1358588053791611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8038289193792442"/>
                  <c:y val="5.175508147313166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10.610900000000001</c:v>
                </c:pt>
                <c:pt idx="1">
                  <c:v>22.829599999999999</c:v>
                </c:pt>
                <c:pt idx="2">
                  <c:v>28.9389</c:v>
                </c:pt>
                <c:pt idx="3">
                  <c:v>37.620600000000003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6.2623168721000155E-2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4.8684000000001504E-2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0.50824800000000003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4.86829999999987E-2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0.17462200000000117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5.7903999999998845E-2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9.2044519999999999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0.11388700000000007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0.24249800000000121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6.7606999999998862E-2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0.70580400000000054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6.7605999999999611E-2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0.24249800000000121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0.10343099999999872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8.5548789999999997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0.21348297606460065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9.5314999999999372E-2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0.99507400000000068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9.5314999999999372E-2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0.34188499999999955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0.36206899999999997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7.762365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Your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Your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Your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Your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Your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Your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Your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Your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8.2480577333369496</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University Hospital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University Hospital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0.23563509807740068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7.3451999999999629E-2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0.76682700000000104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7.3451999999999629E-2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0.26346399999999903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1.9533000000000911E-2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9.0009589999999999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0.22222899999999957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0.37516700000000025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0.10459400000000052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1.0919449999999991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0.10459400000000052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0.37516800000000039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0.10412099999999924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7.8176180000000004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0.19240780768990007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0.11240399999999973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1.1734789999999995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0.11240300000000047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0.40318100000000001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0.19962199999999974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7.9255959999999996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Your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Your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Your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Your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Your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Your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Your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Your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6.9938978960684199</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RQX | Homerton University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cstate="hqprint">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RQX | Homerton University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RQX | Homerton University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10.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Homerton University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79583083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938101201"/>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72551708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385960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88030001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Q26. Did you feel able to talk to members of hospital staff about your worries and fears?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806972"/>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10597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0365103"/>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791574948"/>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2782691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562976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3638400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30249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15240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0971952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10596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76153602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12525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2962536"/>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39784085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67981549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909481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1415831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979587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2536201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36576926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67923153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2729400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02618179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0557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69875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313137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41606592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31215808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60239061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422413798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69526495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81011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70279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083283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447749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68659775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79469359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93506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19347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1229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16271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47811472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36712202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0856817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72909403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10670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157737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27719071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39472323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20303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35025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80466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122377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5797967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01310235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518954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99595778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339688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7745079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49122506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7657154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30771842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2892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26612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52959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5085185"/>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860555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430960758"/>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1032850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406562520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1537417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6307552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40048347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48205459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77262265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96107336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42086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3445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050026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58568634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48442298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09852167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59805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889610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91805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083566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77242211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681833565"/>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599620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0227741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659365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52002433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8595674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7106437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6463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99697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81642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1851877"/>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6292556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9493655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6779529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7211397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8902207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94482200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82959008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59635310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067342187"/>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67702740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71709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13266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3081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7654953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43171596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23295230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94765744"/>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89549786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74202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17287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085014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66899386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5482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19137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3971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8504671"/>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58174850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42765152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2.2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5119503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68649727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400828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7996467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93006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04430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0872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6583842"/>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702201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27731526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373565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53303140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931405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73511750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51513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10603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61826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492919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48858145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4271595868"/>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106040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35560431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174943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00066573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6555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6937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65650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0744597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7314904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6989549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4418981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5925991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1948216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44140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16229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93096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9121154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7981112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5884112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5693883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37260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6112870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8868316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69241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37826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42926966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4570654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2153022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5355010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75627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194750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7467365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93744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18161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7135344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9346375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4007737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1292091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12318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3422648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8687761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(303)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92655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28369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948302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6581898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6656368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9788233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52914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319806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6916565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(131)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44010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09050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7558548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9726171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9503159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0292861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83389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8369836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1233987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91473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45951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21787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04353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4780991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5642734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8468557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1201480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8734229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904013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57362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5826078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2240567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8927626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8129297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99665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8890142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9770288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76688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30658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2675205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8701923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4201124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(308)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6785392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35957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9401999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8351300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(307)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02157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70934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6702714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6222094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4244403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2452006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38442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7794560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3944034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(304)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14402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95945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0776584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4224445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5507287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(304)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8908443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8049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1229372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41061957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(305)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04568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38411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58831433"/>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42665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8798721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177332537"/>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47984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1608414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0594172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97803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58566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917873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2543406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8064943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3617693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41611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415104827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8320013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64711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08469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3697105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6320381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41518243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40187711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2490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0066231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9742541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(303)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45360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28071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81781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2406358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9589716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3375873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02474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5425554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4922830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70626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08317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5871528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5034006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1169866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(125)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9000197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51976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9281642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328450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(131)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56645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43324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9521068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6019907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7049945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(132)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8238795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54290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2210428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8057098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99279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61694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509295422"/>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9606748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4355617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003721568"/>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60112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5320478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0942774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(124)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44174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61385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4008028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6286629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40720814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(305)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509307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18922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2425266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58260959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6817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89623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739941675"/>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4668829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5282489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004836961"/>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64230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9210999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8451131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76841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772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8518766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1569330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234789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0967468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48555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6758756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9219559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86085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76226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6959742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9394356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8415637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(169)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556382565"/>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59115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4144321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8961174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(184)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88850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52337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7201152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5298155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42316109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7745390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79515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2177611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0786454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(304)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91694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94694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8220992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59614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6393796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6302557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HOMERTON UNIVERSITY HOSPITAL (301)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84658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64691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30312982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490210159"/>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83235641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84994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60205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885807297"/>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88051296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0270662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19252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717852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568715788"/>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38225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74368883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51148391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18489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14304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71844939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547802335"/>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88594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0896019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32032374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803188834"/>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9532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60007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58418304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12823670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2.2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1.8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773906947"/>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415203933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71159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8804213"/>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050505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7399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00391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565024958"/>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Q12. How would you rate the hospital food?
Q19. When you asked nurses questions, did you get answers you could understand?
Q20. Did you have confidence and trust in the nurses treating you?</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0796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146239826"/>
              </p:ext>
            </p:extLst>
          </p:nvPr>
        </p:nvGraphicFramePr>
        <p:xfrm>
          <a:off x="468000" y="1548000"/>
          <a:ext cx="11253864" cy="12496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Q8. How clean was the hospital room or ward that you were in?
Q21. When nurses spoke about your care in front of you, were you included in the conversation?
Q26. Did you feel able to talk to members of hospital staff about your worries and fears?
Q36. To what extent did hospital staff take your family or home situation into account when planning for you to leave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04106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049238674"/>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31786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649032197"/>
              </p:ext>
            </p:extLst>
          </p:nvPr>
        </p:nvGraphicFramePr>
        <p:xfrm>
          <a:off x="469068" y="1548000"/>
          <a:ext cx="11253864" cy="262363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Q36. To what extent did hospital staff take your family or home situation into account when planning for you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40686591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45291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Homerton University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38784565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Disturbance from hospital lighting: patients not being bothered at night by hospital lighting
Support from health or social care services: patients being given enough support from health or social care services to help them recover or manage their condition after leaving hospital
Waiting to get to a bed: patients feeling that they waited the right amount of time to get to a bed on a ward after they arrived at the hospital
Noise from staff: patients not being bothered by noise at night from staff</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45105682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Quality of food: patients describing the hospital food as good
Privacy for discussions: patients being able to discuss their condition or treatment with hospital staff without being overheard
Talking about worries and fears: patients feeling able to talk to staff about their worries and fears
Waiting to be admitted: patients feeling that they waited the right amount of time on the waiting list before being admitted to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Homerton University Hospital NHS Foundation Trust who had attended in late 2021. Responses were received from 311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94297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7927201"/>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311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02748797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9473297"/>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59579077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1777837"/>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26%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058610179"/>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831272385"/>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264396910"/>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86427032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89195372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8214440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0483205"/>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975014710"/>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0582206"/>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758911488"/>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62213366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76E3E58EF0FB4D8DCD10A5F8F1D48C" ma:contentTypeVersion="16" ma:contentTypeDescription="Create a new document." ma:contentTypeScope="" ma:versionID="4c868083ed6fd058f59ed5e3b5285212">
  <xsd:schema xmlns:xsd="http://www.w3.org/2001/XMLSchema" xmlns:xs="http://www.w3.org/2001/XMLSchema" xmlns:p="http://schemas.microsoft.com/office/2006/metadata/properties" xmlns:ns2="92904d9a-084c-4c09-ac75-76bcd9fc407e" xmlns:ns3="13f5c51b-4a70-44d3-9425-2dfc552dc2c4" targetNamespace="http://schemas.microsoft.com/office/2006/metadata/properties" ma:root="true" ma:fieldsID="3548747e5e8abf314dc195c7aa3abec1" ns2:_="" ns3:_="">
    <xsd:import namespace="92904d9a-084c-4c09-ac75-76bcd9fc407e"/>
    <xsd:import namespace="13f5c51b-4a70-44d3-9425-2dfc552dc2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04d9a-084c-4c09-ac75-76bcd9fc40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74d7de-b12e-40b8-96f3-720ba5f17a7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f5c51b-4a70-44d3-9425-2dfc552dc2c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d5b9171-698a-40d1-9316-2752fb716040}" ma:internalName="TaxCatchAll" ma:showField="CatchAllData" ma:web="13f5c51b-4a70-44d3-9425-2dfc552dc2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3f5c51b-4a70-44d3-9425-2dfc552dc2c4" xsi:nil="true"/>
    <lcf76f155ced4ddcb4097134ff3c332f xmlns="92904d9a-084c-4c09-ac75-76bcd9fc4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24832D-DFD3-4184-AF6F-1FF73D29EF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904d9a-084c-4c09-ac75-76bcd9fc407e"/>
    <ds:schemaRef ds:uri="13f5c51b-4a70-44d3-9425-2dfc552dc2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 ds:uri="13f5c51b-4a70-44d3-9425-2dfc552dc2c4"/>
    <ds:schemaRef ds:uri="92904d9a-084c-4c09-ac75-76bcd9fc407e"/>
  </ds:schemaRefs>
</ds:datastoreItem>
</file>

<file path=docProps/app.xml><?xml version="1.0" encoding="utf-8"?>
<Properties xmlns="http://schemas.openxmlformats.org/officeDocument/2006/extended-properties" xmlns:vt="http://schemas.openxmlformats.org/officeDocument/2006/docPropsVTypes">
  <TotalTime>19337</TotalTime>
  <Words>16105</Words>
  <Application>Microsoft Office PowerPoint</Application>
  <PresentationFormat>Widescreen</PresentationFormat>
  <Paragraphs>2242</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Homerton University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848</cp:revision>
  <dcterms:created xsi:type="dcterms:W3CDTF">2021-03-04T09:52:26Z</dcterms:created>
  <dcterms:modified xsi:type="dcterms:W3CDTF">2022-09-30T10:55:39Z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0x0101004876E3E58EF0FB4D8DCD10A5F8F1D48C</vt:lpwstr>
  </property>
</Properties>
</file>